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</p:sldMasterIdLst>
  <p:notesMasterIdLst>
    <p:notesMasterId r:id="rId52"/>
  </p:notesMasterIdLst>
  <p:sldIdLst>
    <p:sldId id="256" r:id="rId3"/>
    <p:sldId id="292" r:id="rId4"/>
    <p:sldId id="293" r:id="rId5"/>
    <p:sldId id="294" r:id="rId6"/>
    <p:sldId id="295" r:id="rId7"/>
    <p:sldId id="317" r:id="rId8"/>
    <p:sldId id="318" r:id="rId9"/>
    <p:sldId id="326" r:id="rId10"/>
    <p:sldId id="324" r:id="rId11"/>
    <p:sldId id="310" r:id="rId12"/>
    <p:sldId id="311" r:id="rId13"/>
    <p:sldId id="320" r:id="rId14"/>
    <p:sldId id="321" r:id="rId15"/>
    <p:sldId id="322" r:id="rId16"/>
    <p:sldId id="323" r:id="rId17"/>
    <p:sldId id="327" r:id="rId18"/>
    <p:sldId id="334" r:id="rId19"/>
    <p:sldId id="297" r:id="rId20"/>
    <p:sldId id="298" r:id="rId21"/>
    <p:sldId id="299" r:id="rId22"/>
    <p:sldId id="300" r:id="rId23"/>
    <p:sldId id="301" r:id="rId24"/>
    <p:sldId id="302" r:id="rId25"/>
    <p:sldId id="328" r:id="rId26"/>
    <p:sldId id="313" r:id="rId27"/>
    <p:sldId id="314" r:id="rId28"/>
    <p:sldId id="315" r:id="rId29"/>
    <p:sldId id="278" r:id="rId30"/>
    <p:sldId id="279" r:id="rId31"/>
    <p:sldId id="280" r:id="rId32"/>
    <p:sldId id="281" r:id="rId33"/>
    <p:sldId id="282" r:id="rId34"/>
    <p:sldId id="329" r:id="rId35"/>
    <p:sldId id="330" r:id="rId36"/>
    <p:sldId id="331" r:id="rId37"/>
    <p:sldId id="332" r:id="rId38"/>
    <p:sldId id="333" r:id="rId39"/>
    <p:sldId id="335" r:id="rId40"/>
    <p:sldId id="336" r:id="rId41"/>
    <p:sldId id="343" r:id="rId42"/>
    <p:sldId id="344" r:id="rId43"/>
    <p:sldId id="337" r:id="rId44"/>
    <p:sldId id="338" r:id="rId45"/>
    <p:sldId id="339" r:id="rId46"/>
    <p:sldId id="340" r:id="rId47"/>
    <p:sldId id="341" r:id="rId48"/>
    <p:sldId id="342" r:id="rId49"/>
    <p:sldId id="345" r:id="rId50"/>
    <p:sldId id="346" r:id="rId51"/>
  </p:sldIdLst>
  <p:sldSz cx="9144000" cy="5143500" type="screen16x9"/>
  <p:notesSz cx="6858000" cy="9144000"/>
  <p:embeddedFontLst>
    <p:embeddedFont>
      <p:font typeface="Helvetica Neue" charset="0"/>
      <p:regular r:id="rId53"/>
      <p:bold r:id="rId54"/>
      <p:italic r:id="rId55"/>
      <p:boldItalic r:id="rId56"/>
    </p:embeddedFont>
    <p:embeddedFont>
      <p:font typeface="微軟正黑體" pitchFamily="34" charset="-120"/>
      <p:regular r:id="rId57"/>
      <p:bold r:id="rId58"/>
    </p:embeddedFont>
    <p:embeddedFont>
      <p:font typeface="Gill Sans" charset="0"/>
      <p:regular r:id="rId59"/>
      <p:bold r:id="rId60"/>
    </p:embeddedFont>
    <p:embeddedFont>
      <p:font typeface="Helvetica Neue Light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E3CE9EC6-9A32-4AC2-AFA3-ABCAA7ABF99D}">
  <a:tblStyle styleId="{E3CE9EC6-9A32-4AC2-AFA3-ABCAA7ABF99D}" styleName="Table_0"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insideV>
        </a:tcBdr>
        <a:fill>
          <a:solidFill>
            <a:srgbClr val="FAF7E9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DEADD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940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940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955" autoAdjust="0"/>
  </p:normalViewPr>
  <p:slideViewPr>
    <p:cSldViewPr>
      <p:cViewPr varScale="1">
        <p:scale>
          <a:sx n="84" d="100"/>
          <a:sy n="84" d="100"/>
        </p:scale>
        <p:origin x="-594" y="-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7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6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dd75c69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7bdd75c6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7bdd75c69_0_2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g27bdd75c69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7bdd75c69_0_2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g27bdd75c69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7bdd75c69_0_2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27bdd75c69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7bdd75c69_0_2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27bdd75c69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7bdd75c69_0_2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g27bdd75c69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cop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"/>
          <p:cNvSpPr txBox="1"/>
          <p:nvPr/>
        </p:nvSpPr>
        <p:spPr>
          <a:xfrm>
            <a:off x="628326" y="647304"/>
            <a:ext cx="81945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4400" b="1" i="0" u="none" strike="noStrike" cap="none" dirty="0" smtClea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 Neural Network</a:t>
            </a:r>
            <a:endParaRPr sz="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類神經網路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(Neural Network)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95736" y="149163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由多個神經元，互相連接組成的網路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9627571">
            <a:off x="3307928" y="2203278"/>
            <a:ext cx="1800200" cy="171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類神經網路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(Neural Network)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39952" y="141962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或是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9527" y="2139702"/>
            <a:ext cx="7524328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80622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Neural network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75656" y="1419622"/>
            <a:ext cx="640871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又稱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Artificial Neural Network(ANN)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，類神經網路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，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人工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神經網路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模仿生物大腦結構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數學或計算模型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對函數取估計或近似值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由大量神經元互相連接組成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用外部的資料改變內部結構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為一自適應系統，即具備學習能力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近幾年已放棄模擬生物學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使用統計和訊號處理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方法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95486"/>
            <a:ext cx="8280900" cy="964500"/>
          </a:xfrm>
        </p:spPr>
        <p:txBody>
          <a:bodyPr/>
          <a:lstStyle/>
          <a:p>
            <a:r>
              <a:rPr lang="en-US" altLang="zh-TW" dirty="0" smtClean="0"/>
              <a:t>Structure of a deep </a:t>
            </a:r>
            <a:r>
              <a:rPr lang="en-US" altLang="zh-TW" dirty="0" err="1" smtClean="0"/>
              <a:t>nn</a:t>
            </a:r>
            <a:r>
              <a:rPr lang="en-US" altLang="zh-TW" dirty="0" smtClean="0"/>
              <a:t> or</a:t>
            </a:r>
            <a:br>
              <a:rPr lang="en-US" altLang="zh-TW" dirty="0" smtClean="0"/>
            </a:br>
            <a:r>
              <a:rPr lang="en-US" altLang="zh-TW" dirty="0" smtClean="0"/>
              <a:t>feed-forward neural network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3648" y="1419622"/>
            <a:ext cx="6189663" cy="321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80622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多重感知器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Multi-layer </a:t>
            </a:r>
            <a:r>
              <a:rPr lang="en-US" altLang="zh-TW" b="1" dirty="0" err="1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Perceptrons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(MLP)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640" y="1851670"/>
            <a:ext cx="6976504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95486"/>
            <a:ext cx="8280900" cy="964500"/>
          </a:xfrm>
        </p:spPr>
        <p:txBody>
          <a:bodyPr/>
          <a:lstStyle/>
          <a:p>
            <a:r>
              <a:rPr lang="en-US" altLang="zh-TW" dirty="0" smtClean="0"/>
              <a:t>For every neuron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720" y="1635646"/>
            <a:ext cx="5677767" cy="2474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016" y="1995686"/>
            <a:ext cx="2863235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95486"/>
            <a:ext cx="8280900" cy="964500"/>
          </a:xfrm>
        </p:spPr>
        <p:txBody>
          <a:bodyPr/>
          <a:lstStyle/>
          <a:p>
            <a:r>
              <a:rPr lang="en-US" altLang="zh-TW" dirty="0" smtClean="0"/>
              <a:t>For every neuron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720" y="1635646"/>
            <a:ext cx="5677767" cy="2474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016" y="1779662"/>
            <a:ext cx="248487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95486"/>
            <a:ext cx="8280900" cy="964500"/>
          </a:xfrm>
        </p:spPr>
        <p:txBody>
          <a:bodyPr/>
          <a:lstStyle/>
          <a:p>
            <a:r>
              <a:rPr lang="en-US" altLang="zh-TW" dirty="0" smtClean="0"/>
              <a:t>For every neuron</a:t>
            </a:r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9752" y="1347614"/>
            <a:ext cx="4748832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63688" y="1635646"/>
            <a:ext cx="61926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(x3)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5856" y="3363838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63688" y="1923678"/>
            <a:ext cx="619268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天氣好壞都可以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一定要人陪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最好有捷運到，我沒車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(w3)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2160" y="1203598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神經細胞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5896" y="1707654"/>
            <a:ext cx="53285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單個神經細胞可被視為一種只有兩種狀態的機器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啟動時為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TRUE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未啟動為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FALSE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狀態取決於來自其它神經細胞的信號量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突觸的強度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抑制或增強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有一個門檻值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信號量超過門檻值則啟動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未超過則不啟動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啟動後，則把這個值再傳給下一個神經細胞</a:t>
            </a:r>
            <a:endParaRPr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Picture 2" descr="C:\Users\joshhu\Desktop\1280px-Complete_neuron_cell_diagram_zh.sv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1779662"/>
            <a:ext cx="2673036" cy="1944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35696" y="1635646"/>
            <a:ext cx="61926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(x3)</a:t>
            </a:r>
            <a:endParaRPr lang="zh-TW" altLang="en-US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天氣好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有捷運的場地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2160" y="1203598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35696" y="1491630"/>
            <a:ext cx="619268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(x3=1)</a:t>
            </a:r>
            <a:endParaRPr lang="zh-TW" altLang="en-US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天氣好壞都可以，反正室內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(w1=2)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一定要人陪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(w2=5)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最好有捷運到，我沒車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(w3=4)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x1w1+x2w2+x3w3 = 2+5+4 = 11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去！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621" y="1131590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35696" y="1491630"/>
            <a:ext cx="619268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(x3=1)</a:t>
            </a:r>
            <a:endParaRPr lang="zh-TW" altLang="en-US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陰天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女友陪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(w2=5)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台大巨蛋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(w3=5)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x1w1+x2w2+x3w3 = 1+5+5= 11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去！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621" y="987574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19672" y="1357848"/>
            <a:ext cx="640871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(x3=1)</a:t>
            </a:r>
            <a:endParaRPr lang="zh-TW" altLang="en-US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下大雨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(w1=-1)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雞排妹穿比基尼陪我去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(w2=100)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在綠島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(w3=-50)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x1w1+x2w2+x3w3 = 49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當然去！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621" y="1131590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19672" y="1357848"/>
            <a:ext cx="640871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(x3=1)</a:t>
            </a:r>
            <a:endParaRPr lang="zh-TW" altLang="en-US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颱風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(w1=-50)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雞排妹穿比基尼陪我去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(w2=100)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在</a:t>
            </a:r>
            <a:r>
              <a:rPr lang="en-US" altLang="zh-TW" sz="2000" b="1" dirty="0" err="1" smtClean="0">
                <a:latin typeface="微軟正黑體" pitchFamily="34" charset="-120"/>
                <a:ea typeface="微軟正黑體" pitchFamily="34" charset="-120"/>
              </a:rPr>
              <a:t>isis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基地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(w3=-200)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x1w1+x2w2+x3w3 = -150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當然不去！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621" y="1131590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0861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型神經元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(Sigmoid Neuron)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3648" y="3363838"/>
            <a:ext cx="662473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讓輸出值介於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之間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當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w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b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有微小改變時，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output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也是微小改變。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整個網路因此具備有學習能力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讓這個世界不要這麼絕對，有點機率的味道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1800" y="1491630"/>
            <a:ext cx="3447362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0861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型神經元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(Sigmoid Neuron)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2211710"/>
            <a:ext cx="3574968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3968" y="2283718"/>
            <a:ext cx="4157188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0861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型神經元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(Sigmoid Neuron)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3728" y="1419622"/>
            <a:ext cx="5112568" cy="3253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Face recognization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1680" y="2067694"/>
            <a:ext cx="5727700" cy="194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Face recognization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7744" y="1635646"/>
            <a:ext cx="4782393" cy="3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模擬神經細胞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536" y="1635646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815408" y="1779662"/>
            <a:ext cx="53285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神經元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單個神經細胞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a1-an 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輸入值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來自其它神經元的信號量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w1-wn 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權重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突觸的強度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b 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門檻值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f-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啟動函數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或稱之為傳遞函數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t-&gt;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信號量輸出</a:t>
            </a:r>
            <a:endParaRPr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Face recognization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7744" y="1635647"/>
            <a:ext cx="2839083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016" y="1851670"/>
            <a:ext cx="346075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向右箭號 4"/>
          <p:cNvSpPr/>
          <p:nvPr/>
        </p:nvSpPr>
        <p:spPr>
          <a:xfrm rot="1895223">
            <a:off x="3750752" y="2056102"/>
            <a:ext cx="141195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Layers to represent features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6813" y="1506538"/>
            <a:ext cx="7554228" cy="2937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539552" y="26749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Layers to represent features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9647" y="1923678"/>
            <a:ext cx="1042653" cy="97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55791" y="1923678"/>
            <a:ext cx="1051467" cy="1003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8825" y="1923678"/>
            <a:ext cx="1062550" cy="1008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34795" y="1923678"/>
            <a:ext cx="1142301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字方塊 12"/>
          <p:cNvSpPr txBox="1"/>
          <p:nvPr/>
        </p:nvSpPr>
        <p:spPr>
          <a:xfrm>
            <a:off x="863503" y="2931790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Single pixel</a:t>
            </a:r>
            <a:endParaRPr lang="zh-TW" altLang="en-US" sz="1000" dirty="0"/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21113" y="1923678"/>
            <a:ext cx="110323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文字方塊 14"/>
          <p:cNvSpPr txBox="1"/>
          <p:nvPr/>
        </p:nvSpPr>
        <p:spPr>
          <a:xfrm>
            <a:off x="3671815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Lines</a:t>
            </a:r>
            <a:endParaRPr lang="zh-TW" altLang="en-US" sz="10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967959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Shapes</a:t>
            </a:r>
            <a:endParaRPr lang="zh-TW" altLang="en-US" sz="1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336111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Objects</a:t>
            </a:r>
            <a:endParaRPr lang="zh-TW" altLang="en-US" sz="1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632255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Face</a:t>
            </a:r>
            <a:endParaRPr lang="zh-TW" altLang="en-US" sz="1000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79527" y="3219822"/>
            <a:ext cx="7524328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文字方塊 19"/>
          <p:cNvSpPr txBox="1"/>
          <p:nvPr/>
        </p:nvSpPr>
        <p:spPr>
          <a:xfrm>
            <a:off x="2447679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Pixels</a:t>
            </a:r>
            <a:endParaRPr lang="zh-TW" altLang="en-US" sz="1000" dirty="0"/>
          </a:p>
        </p:txBody>
      </p:sp>
      <p:pic>
        <p:nvPicPr>
          <p:cNvPr id="5139" name="Picture 1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63504" y="1923677"/>
            <a:ext cx="1008111" cy="994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監督式學習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(Supervised Learning)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995686"/>
            <a:ext cx="65527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如同小朋友學習一樣，不斷提供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有標記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的資料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給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張狗的照片，資料集就是照片，標記就是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狗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再給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張貓的照片，資料集就是照片，標記就是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貓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小朋友就會在腦中的神經元建立模型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給不屬於上列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200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張的新照片，大人知道是什麼，小孩不知道，請小孩說出答案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監督式學習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(Supervised Learning)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995686"/>
            <a:ext cx="65527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200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張照片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訓練集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狗、貓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標記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小孩的腦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模型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一張新的照片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測試集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把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200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張照片給小孩看 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訓練模型的過程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監督式學習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(Supervised Learning)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995686"/>
            <a:ext cx="65527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200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張照片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訓練集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狗、貓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標記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電腦程式的類神經網路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模型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新的照片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測試集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把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200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張照片丟給模型學習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訓練模型的過程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但電腦程式要怎麼學？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小孩怎麼學？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995686"/>
            <a:ext cx="67687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看了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張狗和貓的照片後，給他看新照片，也許有錯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但看了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20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張後，對的機率越來越高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中間插一張豹的照片，小孩可能猜錯，但他知道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這不是狗</a:t>
            </a:r>
            <a:endParaRPr lang="en-US" altLang="zh-TW" sz="20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隨著照片的變多，小孩猜對的機率越來越高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機器怎麼學？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563638"/>
            <a:ext cx="705678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將資料分成訓練集，驗證集，驗證集是模型沒看過的資料</a:t>
            </a: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訓練完一個階段之後，把驗證集套入模型看準確率</a:t>
            </a: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看是否隨著參數改變時，驗證集的準確率提高</a:t>
            </a: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當驗證集的準確率收歛之後，模型可能無法再精確時，則訓練完成</a:t>
            </a: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模型有進步，就表示有學到東西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err="1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Pytorch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定義深度網路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347614"/>
            <a:ext cx="7920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看了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張狗和貓的照片後，給他看新照片，也許有錯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但看了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20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張後，對的機率越來越高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中間插一張豹的照片，小孩可能猜錯，但他知道</a:t>
            </a:r>
            <a:r>
              <a:rPr lang="zh-TW" altLang="en-US" sz="24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這不是狗</a:t>
            </a:r>
            <a:endParaRPr lang="en-US" altLang="zh-TW" sz="24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4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隨著照片的變多，小孩猜對的機率越來越高</a:t>
            </a:r>
            <a:endParaRPr lang="zh-TW" altLang="en-US" sz="24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5"/>
          <p:cNvSpPr txBox="1"/>
          <p:nvPr/>
        </p:nvSpPr>
        <p:spPr>
          <a:xfrm>
            <a:off x="1835696" y="1635646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400" b="1" dirty="0" smtClean="0">
                <a:solidFill>
                  <a:schemeClr val="dk2"/>
                </a:solidFill>
                <a:latin typeface="微軟正黑體" pitchFamily="34" charset="-120"/>
                <a:ea typeface="微軟正黑體" pitchFamily="34" charset="-120"/>
                <a:cs typeface="Helvetica Neue"/>
                <a:sym typeface="Helvetica Neue"/>
              </a:rPr>
              <a:t>手寫辨識系統</a:t>
            </a:r>
            <a:r>
              <a:rPr lang="en-US" altLang="zh-TW" sz="3400" b="1" dirty="0" smtClean="0">
                <a:solidFill>
                  <a:schemeClr val="dk2"/>
                </a:solidFill>
                <a:latin typeface="微軟正黑體" pitchFamily="34" charset="-120"/>
                <a:ea typeface="微軟正黑體" pitchFamily="34" charset="-120"/>
                <a:cs typeface="Helvetica Neue"/>
                <a:sym typeface="Helvetica Neue"/>
              </a:rPr>
              <a:t>MNIST</a:t>
            </a:r>
            <a:endParaRPr sz="500" b="1" dirty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模擬神經細胞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635646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67944" y="1563638"/>
            <a:ext cx="4027611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MNIST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資料集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275606"/>
            <a:ext cx="79208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人工智慧的實驗資料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0-9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手寫數字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28 x 28 grayscale image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60,000 </a:t>
            </a:r>
            <a:r>
              <a:rPr lang="en-US" altLang="zh-TW" sz="2400" dirty="0" smtClean="0"/>
              <a:t>training data images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10,000 test data images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With </a:t>
            </a:r>
            <a:r>
              <a:rPr lang="en-US" altLang="zh-TW" sz="2400" dirty="0" smtClean="0"/>
              <a:t>labeled 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Very old-school format to download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Most of the frameworks include </a:t>
            </a:r>
            <a:r>
              <a:rPr lang="en-US" altLang="zh-TW" sz="2400" dirty="0" smtClean="0"/>
              <a:t>it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我們設計一個神經網路，可以辨識手寫數字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Hand-written </a:t>
            </a: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digits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563638"/>
            <a:ext cx="6796087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8"/>
          <p:cNvSpPr txBox="1">
            <a:spLocks noGrp="1"/>
          </p:cNvSpPr>
          <p:nvPr>
            <p:ph type="title"/>
          </p:nvPr>
        </p:nvSpPr>
        <p:spPr>
          <a:xfrm>
            <a:off x="431625" y="2308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MNIST: 10 labels</a:t>
            </a:r>
            <a:endParaRPr/>
          </a:p>
        </p:txBody>
      </p:sp>
      <p:pic>
        <p:nvPicPr>
          <p:cNvPr id="242" name="Google Shape;242;p5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3545" y="1695905"/>
            <a:ext cx="3854899" cy="298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input</a:t>
            </a:r>
            <a:endParaRPr/>
          </a:p>
        </p:txBody>
      </p:sp>
      <p:pic>
        <p:nvPicPr>
          <p:cNvPr id="567" name="Google Shape;567;p7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825" y="1578769"/>
            <a:ext cx="2862732" cy="284773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 txBox="1"/>
          <p:nvPr/>
        </p:nvSpPr>
        <p:spPr>
          <a:xfrm>
            <a:off x="4342300" y="2814761"/>
            <a:ext cx="24786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1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28x28 pixels = </a:t>
            </a:r>
            <a:r>
              <a:rPr lang="en" sz="2100" b="1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784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zh-TW" altLang="en-US" sz="21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灰階單</a:t>
            </a:r>
            <a:r>
              <a:rPr lang="en-US" altLang="zh-TW" sz="21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channel</a:t>
            </a:r>
            <a:r>
              <a:rPr lang="en" sz="2100" b="1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 dirty="0"/>
          </a:p>
        </p:txBody>
      </p:sp>
      <p:pic>
        <p:nvPicPr>
          <p:cNvPr id="569" name="Google Shape;569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175" y="1020216"/>
            <a:ext cx="928421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6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pic>
        <p:nvPicPr>
          <p:cNvPr id="575" name="Google Shape;575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7581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6769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5956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5144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2021" y="1493044"/>
            <a:ext cx="127203" cy="2805152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6"/>
          <p:cNvSpPr/>
          <p:nvPr/>
        </p:nvSpPr>
        <p:spPr>
          <a:xfrm>
            <a:off x="1331795" y="1457325"/>
            <a:ext cx="55143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" name="Google Shape;581;p76"/>
          <p:cNvGrpSpPr/>
          <p:nvPr/>
        </p:nvGrpSpPr>
        <p:grpSpPr>
          <a:xfrm>
            <a:off x="3549463" y="4385869"/>
            <a:ext cx="1122413" cy="489843"/>
            <a:chOff x="-1" y="-1"/>
            <a:chExt cx="2993100" cy="1306247"/>
          </a:xfrm>
        </p:grpSpPr>
        <p:pic>
          <p:nvPicPr>
            <p:cNvPr id="582" name="Google Shape;582;p76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1215936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Google Shape;583;p76"/>
            <p:cNvSpPr txBox="1"/>
            <p:nvPr/>
          </p:nvSpPr>
          <p:spPr>
            <a:xfrm>
              <a:off x="-1" y="679846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</p:grpSp>
      <p:grpSp>
        <p:nvGrpSpPr>
          <p:cNvPr id="3" name="Google Shape;584;p76"/>
          <p:cNvGrpSpPr/>
          <p:nvPr/>
        </p:nvGrpSpPr>
        <p:grpSpPr>
          <a:xfrm>
            <a:off x="6185756" y="4339434"/>
            <a:ext cx="1012388" cy="582711"/>
            <a:chOff x="0" y="-1"/>
            <a:chExt cx="2699700" cy="1553897"/>
          </a:xfrm>
        </p:grpSpPr>
        <p:pic>
          <p:nvPicPr>
            <p:cNvPr id="585" name="Google Shape;585;p76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1069225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76"/>
            <p:cNvSpPr txBox="1"/>
            <p:nvPr/>
          </p:nvSpPr>
          <p:spPr>
            <a:xfrm>
              <a:off x="0" y="432196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</p:grpSp>
      <p:pic>
        <p:nvPicPr>
          <p:cNvPr id="587" name="Google Shape;587;p76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11707" y="1457325"/>
            <a:ext cx="5564410" cy="298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6" descr="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47213" y="2006578"/>
            <a:ext cx="1551546" cy="1543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7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2" name="Google Shape;595;p77"/>
          <p:cNvGrpSpPr/>
          <p:nvPr/>
        </p:nvGrpSpPr>
        <p:grpSpPr>
          <a:xfrm>
            <a:off x="280988" y="1604963"/>
            <a:ext cx="7862004" cy="2362238"/>
            <a:chOff x="0" y="0"/>
            <a:chExt cx="20965344" cy="6299302"/>
          </a:xfrm>
        </p:grpSpPr>
        <p:pic>
          <p:nvPicPr>
            <p:cNvPr id="596" name="Google Shape;596;p77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20502709" cy="629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7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604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7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588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7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573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7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557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77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0688300" y="31750"/>
              <a:ext cx="277044" cy="610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2" name="Google Shape;602;p77"/>
          <p:cNvSpPr/>
          <p:nvPr/>
        </p:nvSpPr>
        <p:spPr>
          <a:xfrm>
            <a:off x="2262775" y="1581200"/>
            <a:ext cx="55002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3" name="Google Shape;603;p77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8813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77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79011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7"/>
          <p:cNvSpPr txBox="1"/>
          <p:nvPr/>
        </p:nvSpPr>
        <p:spPr>
          <a:xfrm>
            <a:off x="1425389" y="4446798"/>
            <a:ext cx="11223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 layer 784</a:t>
            </a:r>
            <a:endParaRPr sz="500"/>
          </a:p>
        </p:txBody>
      </p:sp>
      <p:sp>
        <p:nvSpPr>
          <p:cNvPr id="606" name="Google Shape;606;p77"/>
          <p:cNvSpPr txBox="1"/>
          <p:nvPr/>
        </p:nvSpPr>
        <p:spPr>
          <a:xfrm>
            <a:off x="7500206" y="4353929"/>
            <a:ext cx="10125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 layer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 (labels)</a:t>
            </a:r>
            <a:endParaRPr sz="500"/>
          </a:p>
        </p:txBody>
      </p:sp>
      <p:pic>
        <p:nvPicPr>
          <p:cNvPr id="607" name="Google Shape;607;p77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4747245" y="3620379"/>
            <a:ext cx="211871" cy="13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7"/>
          <p:cNvSpPr txBox="1"/>
          <p:nvPr/>
        </p:nvSpPr>
        <p:spPr>
          <a:xfrm>
            <a:off x="4326171" y="4446798"/>
            <a:ext cx="10515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Hidden layers</a:t>
            </a:r>
            <a:endParaRPr sz="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8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2" name="Google Shape;615;p78"/>
          <p:cNvGrpSpPr/>
          <p:nvPr/>
        </p:nvGrpSpPr>
        <p:grpSpPr>
          <a:xfrm>
            <a:off x="280988" y="1604963"/>
            <a:ext cx="8231606" cy="3169604"/>
            <a:chOff x="0" y="0"/>
            <a:chExt cx="21950948" cy="8452278"/>
          </a:xfrm>
        </p:grpSpPr>
        <p:grpSp>
          <p:nvGrpSpPr>
            <p:cNvPr id="3" name="Google Shape;616;p78"/>
            <p:cNvGrpSpPr/>
            <p:nvPr/>
          </p:nvGrpSpPr>
          <p:grpSpPr>
            <a:xfrm>
              <a:off x="0" y="0"/>
              <a:ext cx="20965344" cy="6299302"/>
              <a:chOff x="0" y="0"/>
              <a:chExt cx="20965344" cy="6299302"/>
            </a:xfrm>
          </p:grpSpPr>
          <p:pic>
            <p:nvPicPr>
              <p:cNvPr id="617" name="Google Shape;617;p78" descr="Image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20502709" cy="62993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8" name="Google Shape;618;p78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604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9" name="Google Shape;619;p78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588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0" name="Google Shape;620;p78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4573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1" name="Google Shape;621;p78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7557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2" name="Google Shape;622;p78" descr="Image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0688300" y="31750"/>
                <a:ext cx="277044" cy="61095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23" name="Google Shape;623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20320474" y="6146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" name="Google Shape;624;p78"/>
            <p:cNvSpPr txBox="1"/>
            <p:nvPr/>
          </p:nvSpPr>
          <p:spPr>
            <a:xfrm>
              <a:off x="3051737" y="7578228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  <p:sp>
          <p:nvSpPr>
            <p:cNvPr id="625" name="Google Shape;625;p78"/>
            <p:cNvSpPr txBox="1"/>
            <p:nvPr/>
          </p:nvSpPr>
          <p:spPr>
            <a:xfrm>
              <a:off x="19251248" y="7330578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  <p:pic>
          <p:nvPicPr>
            <p:cNvPr id="626" name="Google Shape;626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43946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79760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" name="Google Shape;628;p78"/>
            <p:cNvSpPr txBox="1"/>
            <p:nvPr/>
          </p:nvSpPr>
          <p:spPr>
            <a:xfrm>
              <a:off x="68426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1: 520 </a:t>
              </a:r>
              <a:endParaRPr sz="500"/>
            </a:p>
          </p:txBody>
        </p:sp>
        <p:pic>
          <p:nvPicPr>
            <p:cNvPr id="629" name="Google Shape;629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109732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" name="Google Shape;630;p78"/>
            <p:cNvSpPr txBox="1"/>
            <p:nvPr/>
          </p:nvSpPr>
          <p:spPr>
            <a:xfrm>
              <a:off x="98398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2: 320 </a:t>
              </a:r>
              <a:endParaRPr sz="500"/>
            </a:p>
          </p:txBody>
        </p:sp>
        <p:pic>
          <p:nvPicPr>
            <p:cNvPr id="631" name="Google Shape;631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139704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Google Shape;632;p78"/>
            <p:cNvSpPr txBox="1"/>
            <p:nvPr/>
          </p:nvSpPr>
          <p:spPr>
            <a:xfrm>
              <a:off x="12887837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240 </a:t>
              </a:r>
              <a:endParaRPr sz="500"/>
            </a:p>
          </p:txBody>
        </p:sp>
        <p:pic>
          <p:nvPicPr>
            <p:cNvPr id="633" name="Google Shape;633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16815274" y="62476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Google Shape;634;p78"/>
            <p:cNvSpPr txBox="1"/>
            <p:nvPr/>
          </p:nvSpPr>
          <p:spPr>
            <a:xfrm>
              <a:off x="15681838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</a:t>
              </a:r>
              <a:r>
                <a:rPr lang="en" sz="1200" b="1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: 120 </a:t>
              </a:r>
              <a:endParaRPr sz="5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9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2" name="Google Shape;641;p79"/>
          <p:cNvGrpSpPr/>
          <p:nvPr/>
        </p:nvGrpSpPr>
        <p:grpSpPr>
          <a:xfrm>
            <a:off x="1331640" y="1923678"/>
            <a:ext cx="6336704" cy="2376264"/>
            <a:chOff x="0" y="0"/>
            <a:chExt cx="14163006" cy="4255454"/>
          </a:xfrm>
        </p:grpSpPr>
        <p:pic>
          <p:nvPicPr>
            <p:cNvPr id="642" name="Google Shape;642;p79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3850476" cy="4255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7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1254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7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2870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7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84486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7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86102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79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975850" y="21448"/>
              <a:ext cx="187156" cy="41272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395536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 many weights and biases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43808" y="1203598"/>
            <a:ext cx="3744416" cy="3735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395536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 many graidents to calculate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5736" y="1563638"/>
            <a:ext cx="4476750" cy="297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神經元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模擬神經細胞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648" y="1275606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2483768" y="3579862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神經元的功能是求得輸入向量與權向量的內積後，經一個非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線性啟動函數得到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一個純量結果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92080" y="1635646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0861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Activation Function</a:t>
            </a:r>
            <a:b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啟動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激活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傳遞函數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851670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851920" y="2139702"/>
            <a:ext cx="47160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把輸出結果值轉換到一個期望的範圍值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通常表示這個神經元啟動的「可能性」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最常用的是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型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(sigmoid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，介於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和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1)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不同的啟動函數造就不同性質的神經元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25263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Activation Function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的期望特色</a:t>
            </a: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</a:b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851670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851920" y="2139702"/>
            <a:ext cx="471601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非線性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為一範圍值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連續可微分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單一性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6425" y="215900"/>
            <a:ext cx="7931150" cy="471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"/>
          <p:cNvSpPr txBox="1"/>
          <p:nvPr/>
        </p:nvSpPr>
        <p:spPr>
          <a:xfrm>
            <a:off x="628326" y="647304"/>
            <a:ext cx="81945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4400" b="1" i="0" u="none" strike="noStrike" cap="none" dirty="0" smtClea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neural network?</a:t>
            </a:r>
            <a:endParaRPr sz="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3059</TotalTime>
  <Words>3809</Words>
  <Application>Microsoft Office PowerPoint</Application>
  <PresentationFormat>如螢幕大小 (16:9)</PresentationFormat>
  <Paragraphs>665</Paragraphs>
  <Slides>49</Slides>
  <Notes>44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49</vt:i4>
      </vt:variant>
    </vt:vector>
  </HeadingPairs>
  <TitlesOfParts>
    <vt:vector size="58" baseType="lpstr">
      <vt:lpstr>Arial</vt:lpstr>
      <vt:lpstr>新細明體</vt:lpstr>
      <vt:lpstr>Helvetica Neue</vt:lpstr>
      <vt:lpstr>微軟正黑體</vt:lpstr>
      <vt:lpstr>Gill Sans</vt:lpstr>
      <vt:lpstr>Wingdings</vt:lpstr>
      <vt:lpstr>Helvetica Neue Light</vt:lpstr>
      <vt:lpstr>Simple Light</vt:lpstr>
      <vt:lpstr>White</vt:lpstr>
      <vt:lpstr>投影片 1</vt:lpstr>
      <vt:lpstr>神經細胞</vt:lpstr>
      <vt:lpstr>模擬神經細胞</vt:lpstr>
      <vt:lpstr>模擬神經細胞</vt:lpstr>
      <vt:lpstr>神經元(模擬神經細胞)</vt:lpstr>
      <vt:lpstr>Activation Function (啟動/激活/傳遞函數)</vt:lpstr>
      <vt:lpstr>Activation Function的期望特色 </vt:lpstr>
      <vt:lpstr>投影片 8</vt:lpstr>
      <vt:lpstr>投影片 9</vt:lpstr>
      <vt:lpstr>類神經網路(Neural Network)</vt:lpstr>
      <vt:lpstr>類神經網路(Neural Network)</vt:lpstr>
      <vt:lpstr>Neural network</vt:lpstr>
      <vt:lpstr>Structure of a deep nn or feed-forward neural network</vt:lpstr>
      <vt:lpstr>多重感知器Multi-layer Perceptrons (MLP)</vt:lpstr>
      <vt:lpstr>For every neuron</vt:lpstr>
      <vt:lpstr>For every neuron</vt:lpstr>
      <vt:lpstr>For every neuron</vt:lpstr>
      <vt:lpstr>週六的五月天演唱會</vt:lpstr>
      <vt:lpstr>週六的五月天演唱會</vt:lpstr>
      <vt:lpstr>週六的五月天演唱會</vt:lpstr>
      <vt:lpstr>週六的五月天演唱會</vt:lpstr>
      <vt:lpstr>週六的五月天演唱會</vt:lpstr>
      <vt:lpstr>週六的五月天演唱會</vt:lpstr>
      <vt:lpstr>週六的五月天演唱會</vt:lpstr>
      <vt:lpstr>S型神經元(Sigmoid Neuron)</vt:lpstr>
      <vt:lpstr>S型神經元(Sigmoid Neuron)</vt:lpstr>
      <vt:lpstr>S型神經元(Sigmoid Neuron)</vt:lpstr>
      <vt:lpstr>Toward Deep Learning Face recognization</vt:lpstr>
      <vt:lpstr>Toward Deep Learning Face recognization</vt:lpstr>
      <vt:lpstr>Toward Deep Learning Face recognization</vt:lpstr>
      <vt:lpstr>Toward Deep Learning Layers to represent features</vt:lpstr>
      <vt:lpstr>Toward Deep Learning Layers to represent features</vt:lpstr>
      <vt:lpstr>監督式學習(Supervised Learning)</vt:lpstr>
      <vt:lpstr>監督式學習(Supervised Learning)</vt:lpstr>
      <vt:lpstr>監督式學習(Supervised Learning)</vt:lpstr>
      <vt:lpstr>小孩怎麼學？</vt:lpstr>
      <vt:lpstr>機器怎麼學？</vt:lpstr>
      <vt:lpstr>Pytorch定義深度網路</vt:lpstr>
      <vt:lpstr>投影片 39</vt:lpstr>
      <vt:lpstr>MNIST資料集</vt:lpstr>
      <vt:lpstr>Hand-written digits</vt:lpstr>
      <vt:lpstr>MNIST: 10 labels</vt:lpstr>
      <vt:lpstr>MNIST input</vt:lpstr>
      <vt:lpstr>MNIST Network</vt:lpstr>
      <vt:lpstr>MNIST Network</vt:lpstr>
      <vt:lpstr>MNIST Network</vt:lpstr>
      <vt:lpstr>MNIST Network</vt:lpstr>
      <vt:lpstr>So many weights and biases</vt:lpstr>
      <vt:lpstr>So many graidents to calculate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ML/DL for Everyone with  </dc:title>
  <cp:lastModifiedBy>joshhu</cp:lastModifiedBy>
  <cp:revision>246</cp:revision>
  <dcterms:modified xsi:type="dcterms:W3CDTF">2019-09-30T17:45:04Z</dcterms:modified>
</cp:coreProperties>
</file>